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2" r:id="rId6"/>
    <p:sldId id="276" r:id="rId7"/>
    <p:sldId id="278" r:id="rId8"/>
    <p:sldId id="279" r:id="rId9"/>
    <p:sldId id="277" r:id="rId10"/>
    <p:sldId id="280" r:id="rId11"/>
    <p:sldId id="281" r:id="rId12"/>
    <p:sldId id="282" r:id="rId13"/>
    <p:sldId id="260" r:id="rId14"/>
    <p:sldId id="283" r:id="rId15"/>
    <p:sldId id="261" r:id="rId16"/>
    <p:sldId id="284" r:id="rId17"/>
    <p:sldId id="264" r:id="rId18"/>
    <p:sldId id="263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92" autoAdjust="0"/>
  </p:normalViewPr>
  <p:slideViewPr>
    <p:cSldViewPr snapToGrid="0" snapToObjects="1">
      <p:cViewPr>
        <p:scale>
          <a:sx n="33" d="100"/>
          <a:sy n="33" d="100"/>
        </p:scale>
        <p:origin x="1330" y="7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8" d="100"/>
          <a:sy n="28" d="100"/>
        </p:scale>
        <p:origin x="337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D064D30-C5B6-431F-ABB0-EEF0558225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6-6301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3FAC9F-2B32-4495-A028-58E74B500B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2133E-C966-4485-865F-08276F4F53D8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545FB-B94E-4161-B22D-34775E0C47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5BAF69-0F97-4EB3-83C3-ABAD5202F5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C216E-CCBB-4248-BF8D-D3790B0C58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21899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37115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9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7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6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6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4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hyperlink" Target="http://localhost:8000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hyperlink" Target="http://localhost:8000/redoc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24260032" cy="355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0"/>
              </a:lnSpc>
              <a:buNone/>
            </a:pPr>
            <a:r>
              <a:rPr lang="en-US" sz="14000" kern="0" spc="-630" dirty="0">
                <a:solidFill>
                  <a:srgbClr val="E1EEE6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{Kurabye Bisquits}</a:t>
            </a:r>
            <a:endParaRPr lang="en-US" sz="14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0441" y="9786353"/>
            <a:ext cx="10021553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Представляет команда 6-6301</a:t>
            </a:r>
            <a:endParaRPr lang="en-US" sz="4800" dirty="0"/>
          </a:p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19 мая, 2025 </a:t>
            </a:r>
            <a:endParaRPr lang="en-US" sz="4800" dirty="0"/>
          </a:p>
        </p:txBody>
      </p:sp>
      <p:sp>
        <p:nvSpPr>
          <p:cNvPr id="4" name="Shape 2"/>
          <p:cNvSpPr/>
          <p:nvPr/>
        </p:nvSpPr>
        <p:spPr>
          <a:xfrm>
            <a:off x="508063" y="12217400"/>
            <a:ext cx="1244756" cy="1244600"/>
          </a:xfrm>
          <a:prstGeom prst="ellipse">
            <a:avLst/>
          </a:prstGeom>
          <a:solidFill>
            <a:srgbClr val="E1EEE6">
              <a:alpha val="10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22634229" y="12217400"/>
            <a:ext cx="1244756" cy="1244600"/>
          </a:xfrm>
          <a:prstGeom prst="ellipse">
            <a:avLst/>
          </a:prstGeom>
          <a:solidFill>
            <a:srgbClr val="E1EEE6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91711" y="6438900"/>
            <a:ext cx="195604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ABAAAA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1130441" y="3263900"/>
            <a:ext cx="20572338" cy="379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en-US" sz="11500" kern="0" spc="-384" dirty="0">
                <a:solidFill>
                  <a:srgbClr val="00CE93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Онлайн-магазин кондитерских изделий</a:t>
            </a:r>
            <a:endParaRPr lang="en-US" sz="115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33606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3 проектирование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API.</a:t>
            </a:r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F4AC54-892D-49E0-97C2-D6A68324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538" y="1789545"/>
            <a:ext cx="10086098" cy="101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33606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3 проектирование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API.</a:t>
            </a:r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FC8F36-3B1C-4716-9AD7-06184A92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72" y="1372463"/>
            <a:ext cx="18047628" cy="46992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6C88E1-331E-48BA-BEB8-C10B99A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21" y="6362383"/>
            <a:ext cx="18111131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5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33606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4-5 объединение и деплой.</a:t>
            </a:r>
            <a:endParaRPr lang="en-US" sz="4800" kern="0" spc="-96" dirty="0">
              <a:solidFill>
                <a:srgbClr val="000000">
                  <a:alpha val="100000"/>
                </a:srgb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1026" name="Picture 2" descr="fastapi · PyPI">
            <a:extLst>
              <a:ext uri="{FF2B5EF4-FFF2-40B4-BE49-F238E27FC236}">
                <a16:creationId xmlns:a16="http://schemas.microsoft.com/office/drawing/2014/main" id="{5FC3337D-FC7F-4588-9DE9-E233EA6E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28" y="1790299"/>
            <a:ext cx="97536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813DC-662A-48E6-A11F-CAB7E06BE828}"/>
              </a:ext>
            </a:extLst>
          </p:cNvPr>
          <p:cNvCxnSpPr>
            <a:cxnSpLocks/>
          </p:cNvCxnSpPr>
          <p:nvPr/>
        </p:nvCxnSpPr>
        <p:spPr>
          <a:xfrm>
            <a:off x="5511711" y="5205563"/>
            <a:ext cx="2667767" cy="320541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08ACA3-932D-4878-87FB-5BD45E9700C5}"/>
              </a:ext>
            </a:extLst>
          </p:cNvPr>
          <p:cNvCxnSpPr>
            <a:cxnSpLocks/>
          </p:cNvCxnSpPr>
          <p:nvPr/>
        </p:nvCxnSpPr>
        <p:spPr>
          <a:xfrm flipH="1">
            <a:off x="9647850" y="3547660"/>
            <a:ext cx="3843478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39130FC-B80D-4900-8BB8-9B976BF223FC}"/>
              </a:ext>
            </a:extLst>
          </p:cNvPr>
          <p:cNvCxnSpPr>
            <a:cxnSpLocks/>
          </p:cNvCxnSpPr>
          <p:nvPr/>
        </p:nvCxnSpPr>
        <p:spPr>
          <a:xfrm flipH="1">
            <a:off x="16207694" y="5205563"/>
            <a:ext cx="2160434" cy="33522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289AD8-F382-4BC9-A0C7-93508876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31" y="1871785"/>
            <a:ext cx="8361959" cy="33517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821925-9790-4F44-93B4-C2E89AD1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321" y="7577397"/>
            <a:ext cx="7646530" cy="42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3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600785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Структура проекта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482660" y="7239000"/>
            <a:ext cx="7633654" cy="30353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16270734" y="7239000"/>
            <a:ext cx="7646356" cy="30353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 rot="21599078">
            <a:off x="10817115" y="13091115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994" y="1600200"/>
            <a:ext cx="18087061" cy="1126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33606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Используемые программные продукты</a:t>
            </a:r>
            <a:endParaRPr lang="en-US" sz="4800" kern="0" spc="-96" dirty="0">
              <a:solidFill>
                <a:srgbClr val="000000">
                  <a:alpha val="100000"/>
                </a:srgb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1AB9B6-88AA-4A26-ADF5-40619D5D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951" y="717417"/>
            <a:ext cx="5081158" cy="50811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708623-FD29-4D69-9027-46EE28794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1" r="13477"/>
          <a:stretch/>
        </p:blipFill>
        <p:spPr>
          <a:xfrm>
            <a:off x="1570952" y="6008782"/>
            <a:ext cx="6311768" cy="48593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FC237B-5B54-4DC0-ACEB-71E92D33E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7287128"/>
            <a:ext cx="9786023" cy="51376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9DE1CD-E970-4A12-B8C6-BDA363F82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103" y="1766455"/>
            <a:ext cx="8483922" cy="29393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9E54E5-ECE3-4114-886D-2A6A93B36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865" y="5340927"/>
            <a:ext cx="5267443" cy="22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7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5169546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Демонстрация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 rot="21599078">
            <a:off x="21316641" y="12964065"/>
            <a:ext cx="2696970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5" name="демонстрация работы">
            <a:hlinkClick r:id="" action="ppaction://media"/>
            <a:extLst>
              <a:ext uri="{FF2B5EF4-FFF2-40B4-BE49-F238E27FC236}">
                <a16:creationId xmlns:a16="http://schemas.microsoft.com/office/drawing/2014/main" id="{BA89B3D3-FF12-416F-A360-E1C8EE1C7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4751" y="1636468"/>
            <a:ext cx="20517672" cy="11024421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F17B6AAE-C25E-410F-B167-9AFD730E83FC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2" y="254000"/>
            <a:ext cx="953457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 err="1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Демонстрация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страницы 404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 rot="21599078">
            <a:off x="21316641" y="12964065"/>
            <a:ext cx="2696970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17B6AAE-C25E-410F-B167-9AFD730E83FC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7" name="404">
            <a:hlinkClick r:id="" action="ppaction://media"/>
            <a:extLst>
              <a:ext uri="{FF2B5EF4-FFF2-40B4-BE49-F238E27FC236}">
                <a16:creationId xmlns:a16="http://schemas.microsoft.com/office/drawing/2014/main" id="{4B753F6C-0CCE-4C83-B043-447CF6A6F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9760" y="1336672"/>
            <a:ext cx="20167653" cy="113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1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466148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Разработчики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3" y="2552700"/>
            <a:ext cx="4509064" cy="4508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5048" y="7629897"/>
            <a:ext cx="4622592" cy="558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681" kern="0" spc="-80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НИКУЛИН ИВАН</a:t>
            </a:r>
            <a:endParaRPr lang="en-US" sz="2681" dirty="0"/>
          </a:p>
        </p:txBody>
      </p:sp>
      <p:sp>
        <p:nvSpPr>
          <p:cNvPr id="5" name="Text 2"/>
          <p:cNvSpPr/>
          <p:nvPr/>
        </p:nvSpPr>
        <p:spPr>
          <a:xfrm>
            <a:off x="839888" y="9084952"/>
            <a:ext cx="4632913" cy="644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95"/>
              </a:lnSpc>
              <a:buNone/>
            </a:pPr>
            <a:r>
              <a:rPr lang="en-US" sz="2925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в роли тимлида</a:t>
            </a:r>
            <a:endParaRPr lang="en-US" sz="2925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73" y="2552700"/>
            <a:ext cx="4509064" cy="4508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71108" y="7629897"/>
            <a:ext cx="4622592" cy="558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681" kern="0" spc="-80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СОКОЛОВА АЛЁНА</a:t>
            </a:r>
            <a:endParaRPr lang="en-US" sz="2681" dirty="0"/>
          </a:p>
        </p:txBody>
      </p:sp>
      <p:sp>
        <p:nvSpPr>
          <p:cNvPr id="8" name="Text 4"/>
          <p:cNvSpPr/>
          <p:nvPr/>
        </p:nvSpPr>
        <p:spPr>
          <a:xfrm>
            <a:off x="6865948" y="9084952"/>
            <a:ext cx="4632913" cy="168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95"/>
              </a:lnSpc>
              <a:buNone/>
            </a:pPr>
            <a:r>
              <a:rPr lang="en-US" sz="2925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в роли дизайнера интерфейсов, frontend разработчика</a:t>
            </a:r>
            <a:endParaRPr lang="en-US" sz="2925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32" y="2552700"/>
            <a:ext cx="4509064" cy="4508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897168" y="7629897"/>
            <a:ext cx="4622592" cy="558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681" kern="0" spc="-80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МОТЯКОВ ДЕНИС</a:t>
            </a:r>
            <a:endParaRPr lang="en-US" sz="2681" dirty="0"/>
          </a:p>
        </p:txBody>
      </p:sp>
      <p:sp>
        <p:nvSpPr>
          <p:cNvPr id="11" name="Text 6"/>
          <p:cNvSpPr/>
          <p:nvPr/>
        </p:nvSpPr>
        <p:spPr>
          <a:xfrm>
            <a:off x="12626961" y="9080500"/>
            <a:ext cx="5140977" cy="168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95"/>
              </a:lnSpc>
              <a:buNone/>
            </a:pPr>
            <a:r>
              <a:rPr lang="en-US" sz="2925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в роли backend разработчика, разработчика баз данных</a:t>
            </a:r>
            <a:endParaRPr lang="en-US" sz="2925" dirty="0"/>
          </a:p>
        </p:txBody>
      </p:sp>
      <p:pic>
        <p:nvPicPr>
          <p:cNvPr id="12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992" y="2552700"/>
            <a:ext cx="4509064" cy="4508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923228" y="7629897"/>
            <a:ext cx="4622592" cy="558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681" kern="0" spc="-80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ТЕЛЕГИН АНДРЕЙ</a:t>
            </a:r>
            <a:endParaRPr lang="en-US" sz="2681" dirty="0"/>
          </a:p>
        </p:txBody>
      </p:sp>
      <p:sp>
        <p:nvSpPr>
          <p:cNvPr id="14" name="Text 8"/>
          <p:cNvSpPr/>
          <p:nvPr/>
        </p:nvSpPr>
        <p:spPr>
          <a:xfrm>
            <a:off x="18918067" y="9084952"/>
            <a:ext cx="4632913" cy="116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95"/>
              </a:lnSpc>
              <a:buNone/>
            </a:pPr>
            <a:r>
              <a:rPr lang="en-US" sz="2925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в роли fullstack разработчика</a:t>
            </a:r>
            <a:endParaRPr lang="en-US" sz="2925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C5589E66-D1F5-4ED6-AF93-7F0834CA9D27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38D58C5-42C7-4F7B-A213-6A77A91828E0}"/>
              </a:ext>
            </a:extLst>
          </p:cNvPr>
          <p:cNvSpPr/>
          <p:nvPr/>
        </p:nvSpPr>
        <p:spPr>
          <a:xfrm rot="21599078">
            <a:off x="21316641" y="12964065"/>
            <a:ext cx="2696970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730341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Технологический стек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1574997" y="3200400"/>
            <a:ext cx="9869133" cy="633730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1574997" y="3200400"/>
            <a:ext cx="10072359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Бэкенд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574997" y="4203700"/>
            <a:ext cx="9996149" cy="546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Python 3.13+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FastAPI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SQLAlchemy (асинхронный режим с AsyncPG)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PostgreSQL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Uvicorn (ASGI сервер)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Pydantic (валидация данных)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Passlib[bcrypt] (хеширование паролей)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PyJWT (работа с JSON Web Tokens)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Sentry-SDK (мониторинг ошибок)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UV (менеджер пакетов и установщик)</a:t>
            </a:r>
            <a:endParaRPr lang="en-US" sz="3000" dirty="0"/>
          </a:p>
        </p:txBody>
      </p:sp>
      <p:sp>
        <p:nvSpPr>
          <p:cNvPr id="6" name="Shape 4"/>
          <p:cNvSpPr/>
          <p:nvPr/>
        </p:nvSpPr>
        <p:spPr>
          <a:xfrm>
            <a:off x="12688886" y="1943100"/>
            <a:ext cx="9970746" cy="26035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12688886" y="1943100"/>
            <a:ext cx="1017397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Фронтенд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12688886" y="2946400"/>
            <a:ext cx="10097762" cy="172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HTML5, CSS3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JavaScript (Vanilla JS для взаимодействия с API)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Jinja2 (шаблонизация)</a:t>
            </a:r>
            <a:endParaRPr lang="en-US" sz="3000" dirty="0"/>
          </a:p>
        </p:txBody>
      </p:sp>
      <p:sp>
        <p:nvSpPr>
          <p:cNvPr id="9" name="Shape 7"/>
          <p:cNvSpPr/>
          <p:nvPr/>
        </p:nvSpPr>
        <p:spPr>
          <a:xfrm>
            <a:off x="12688886" y="7264400"/>
            <a:ext cx="9170546" cy="31369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12688886" y="7264400"/>
            <a:ext cx="937377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Инструменты</a:t>
            </a:r>
            <a:endParaRPr lang="en-US" sz="4800" dirty="0"/>
          </a:p>
        </p:txBody>
      </p:sp>
      <p:sp>
        <p:nvSpPr>
          <p:cNvPr id="11" name="Text 9"/>
          <p:cNvSpPr/>
          <p:nvPr/>
        </p:nvSpPr>
        <p:spPr>
          <a:xfrm>
            <a:off x="12688886" y="8267699"/>
            <a:ext cx="9297562" cy="2463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Nginx / Apache (для reverse proxy в production)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Ruff (линтер и форматер)</a:t>
            </a:r>
            <a:endParaRPr lang="en-US" sz="3000" dirty="0"/>
          </a:p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Pyright (проверка типов)</a:t>
            </a:r>
            <a:endParaRPr lang="en-US" sz="3000" dirty="0"/>
          </a:p>
        </p:txBody>
      </p:sp>
      <p:sp>
        <p:nvSpPr>
          <p:cNvPr id="12" name="Shape 10"/>
          <p:cNvSpPr/>
          <p:nvPr/>
        </p:nvSpPr>
        <p:spPr>
          <a:xfrm>
            <a:off x="12688886" y="5105400"/>
            <a:ext cx="5639505" cy="1536700"/>
          </a:xfrm>
          <a:prstGeom prst="rect">
            <a:avLst/>
          </a:prstGeom>
          <a:noFill/>
          <a:ln/>
        </p:spPr>
      </p:sp>
      <p:sp>
        <p:nvSpPr>
          <p:cNvPr id="13" name="Text 11"/>
          <p:cNvSpPr/>
          <p:nvPr/>
        </p:nvSpPr>
        <p:spPr>
          <a:xfrm>
            <a:off x="12688886" y="5270500"/>
            <a:ext cx="5842730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База данных</a:t>
            </a:r>
            <a:endParaRPr lang="en-US" sz="4800" dirty="0"/>
          </a:p>
        </p:txBody>
      </p:sp>
      <p:sp>
        <p:nvSpPr>
          <p:cNvPr id="14" name="Text 12"/>
          <p:cNvSpPr/>
          <p:nvPr/>
        </p:nvSpPr>
        <p:spPr>
          <a:xfrm>
            <a:off x="12707938" y="6273800"/>
            <a:ext cx="5728416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200"/>
              </a:lnSpc>
              <a:buSzPct val="100000"/>
              <a:buChar char="•"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PostgreSQL</a:t>
            </a:r>
            <a:endParaRPr lang="en-US" sz="3000" dirty="0"/>
          </a:p>
        </p:txBody>
      </p:sp>
      <p:pic>
        <p:nvPicPr>
          <p:cNvPr id="1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4130" y="1943100"/>
            <a:ext cx="50806" cy="8458200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E192DB53-6D57-42D5-B94B-87E028EC5C64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4C2362A1-763C-4D9F-8E0E-6FF93963D160}"/>
              </a:ext>
            </a:extLst>
          </p:cNvPr>
          <p:cNvSpPr/>
          <p:nvPr/>
        </p:nvSpPr>
        <p:spPr>
          <a:xfrm rot="21599078">
            <a:off x="21168908" y="130911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730341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Работа в GitHub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219352" y="1778000"/>
            <a:ext cx="12307462" cy="170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400" kern="0" spc="-68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Предварительные требования:</a:t>
            </a:r>
            <a:endParaRPr lang="en-US" sz="3400" dirty="0"/>
          </a:p>
          <a:p>
            <a:pPr marL="685800" lvl="1" indent="-342900" algn="l">
              <a:lnSpc>
                <a:spcPts val="4080"/>
              </a:lnSpc>
              <a:buSzPct val="100000"/>
              <a:buChar char="•"/>
            </a:pPr>
            <a:r>
              <a:rPr lang="en-US" sz="3400" kern="0" spc="-68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Python 3.13+</a:t>
            </a:r>
            <a:endParaRPr lang="en-US" sz="3400" dirty="0"/>
          </a:p>
          <a:p>
            <a:pPr marL="685800" lvl="1" indent="-342900" algn="l">
              <a:lnSpc>
                <a:spcPts val="4080"/>
              </a:lnSpc>
              <a:buSzPct val="100000"/>
              <a:buChar char="•"/>
            </a:pPr>
            <a:r>
              <a:rPr lang="en-US" sz="3400" kern="0" spc="-68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PostgreSQL (если не используется Docker для БД)</a:t>
            </a:r>
            <a:endParaRPr lang="en-US" sz="3400" dirty="0"/>
          </a:p>
        </p:txBody>
      </p:sp>
      <p:sp>
        <p:nvSpPr>
          <p:cNvPr id="4" name="Shape 2"/>
          <p:cNvSpPr/>
          <p:nvPr/>
        </p:nvSpPr>
        <p:spPr>
          <a:xfrm>
            <a:off x="1435279" y="4127500"/>
            <a:ext cx="6172972" cy="30353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333667" y="4127500"/>
            <a:ext cx="6376197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ctr">
              <a:lnSpc>
                <a:spcPts val="5760"/>
              </a:lnSpc>
              <a:buSzPct val="100000"/>
              <a:buFont typeface="+mj-lt"/>
              <a:buAutoNum type="arabicPeriod"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Клонирование репозитория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>
            <a:off x="1435278" y="5867400"/>
            <a:ext cx="6515913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git clone https://github.com/algorithm-ssau/kurabye-bisquits</a:t>
            </a:r>
            <a:endParaRPr lang="en-US" sz="2400" dirty="0"/>
          </a:p>
          <a:p>
            <a:pPr marL="0" indent="0" algn="l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cd kurabye-bisquits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8929216" y="4127500"/>
            <a:ext cx="5944343" cy="3035300"/>
          </a:xfrm>
          <a:prstGeom prst="rect">
            <a:avLst/>
          </a:prstGeom>
          <a:noFill/>
          <a:ln/>
        </p:spPr>
      </p:sp>
      <p:sp>
        <p:nvSpPr>
          <p:cNvPr id="8" name="Text 6"/>
          <p:cNvSpPr/>
          <p:nvPr/>
        </p:nvSpPr>
        <p:spPr>
          <a:xfrm>
            <a:off x="8827603" y="4127500"/>
            <a:ext cx="614756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2. Настройка окружения</a:t>
            </a:r>
            <a:endParaRPr lang="en-US" sz="4800" dirty="0"/>
          </a:p>
        </p:txBody>
      </p:sp>
      <p:sp>
        <p:nvSpPr>
          <p:cNvPr id="9" name="Text 7"/>
          <p:cNvSpPr/>
          <p:nvPr/>
        </p:nvSpPr>
        <p:spPr>
          <a:xfrm>
            <a:off x="8929216" y="5867400"/>
            <a:ext cx="6045956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Создайте файл .env в корневой директории проекта (kurabye-bisquits) на основе примера .env_example.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159769" y="8046509"/>
            <a:ext cx="17680609" cy="2180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20"/>
              </a:lnSpc>
              <a:buNone/>
            </a:pPr>
            <a:r>
              <a:rPr lang="en-US" sz="38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Приложение будет доступно по адресу </a:t>
            </a:r>
            <a:r>
              <a:rPr lang="en-US" sz="3800" u="sng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hlinkClick r:id="rId3" tooltip="Open http://localhost:800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http://localhost:8000</a:t>
            </a:r>
            <a:r>
              <a:rPr lang="en-US" sz="38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3800" dirty="0"/>
          </a:p>
          <a:p>
            <a:pPr marL="0" indent="0" algn="l">
              <a:lnSpc>
                <a:spcPts val="5320"/>
              </a:lnSpc>
              <a:buNone/>
            </a:pPr>
            <a:r>
              <a:rPr lang="en-US" sz="38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Веб-интерфейс: </a:t>
            </a:r>
            <a:r>
              <a:rPr lang="en-US" sz="3800" u="sng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hlinkClick r:id="rId3" tooltip="Open http://localhost:800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http://localhost:8000</a:t>
            </a:r>
            <a:endParaRPr lang="en-US" sz="3800" dirty="0"/>
          </a:p>
          <a:p>
            <a:pPr marL="0" indent="0" algn="l">
              <a:lnSpc>
                <a:spcPts val="5320"/>
              </a:lnSpc>
              <a:buNone/>
            </a:pPr>
            <a:r>
              <a:rPr lang="en-US" sz="38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Документация API (ReDoc): </a:t>
            </a:r>
            <a:r>
              <a:rPr lang="en-US" sz="3800" u="sng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hlinkClick r:id="rId4" tooltip="Open http://localhost:8000/redo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http://localhost:8000/redoc</a:t>
            </a:r>
            <a:endParaRPr lang="en-US" sz="3800" dirty="0"/>
          </a:p>
        </p:txBody>
      </p:sp>
      <p:sp>
        <p:nvSpPr>
          <p:cNvPr id="11" name="Shape 9"/>
          <p:cNvSpPr/>
          <p:nvPr/>
        </p:nvSpPr>
        <p:spPr>
          <a:xfrm>
            <a:off x="16194524" y="4127500"/>
            <a:ext cx="6757245" cy="26035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16092911" y="4127500"/>
            <a:ext cx="696047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3. Перейдите в /app и запустите приложение</a:t>
            </a:r>
            <a:endParaRPr lang="en-US" sz="4800" dirty="0"/>
          </a:p>
        </p:txBody>
      </p:sp>
      <p:sp>
        <p:nvSpPr>
          <p:cNvPr id="13" name="Text 11"/>
          <p:cNvSpPr/>
          <p:nvPr/>
        </p:nvSpPr>
        <p:spPr>
          <a:xfrm>
            <a:off x="16613676" y="5867400"/>
            <a:ext cx="6020552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cd app/</a:t>
            </a:r>
            <a:endParaRPr lang="en-US" sz="2400" dirty="0"/>
          </a:p>
          <a:p>
            <a:pPr marL="0" indent="0" algn="l">
              <a:lnSpc>
                <a:spcPts val="336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uv run app.py &amp;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 rot="21599078">
            <a:off x="21168908" y="130911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16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1058" y="10685553"/>
            <a:ext cx="7233090" cy="218016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74997" y="11366500"/>
            <a:ext cx="3797775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“Пульс” проекта:</a:t>
            </a:r>
            <a:endParaRPr lang="en-US" sz="3600" dirty="0"/>
          </a:p>
        </p:txBody>
      </p:sp>
      <p:pic>
        <p:nvPicPr>
          <p:cNvPr id="18" name="Image 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3667" y="3792446"/>
            <a:ext cx="21745118" cy="50800"/>
          </a:xfrm>
          <a:prstGeom prst="rect">
            <a:avLst/>
          </a:prstGeom>
        </p:spPr>
      </p:pic>
      <p:pic>
        <p:nvPicPr>
          <p:cNvPr id="20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965" y="7804150"/>
            <a:ext cx="21745118" cy="50800"/>
          </a:xfrm>
          <a:prstGeom prst="rect">
            <a:avLst/>
          </a:prstGeom>
        </p:spPr>
      </p:pic>
      <p:pic>
        <p:nvPicPr>
          <p:cNvPr id="21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8733" y="3966633"/>
            <a:ext cx="25403" cy="3848100"/>
          </a:xfrm>
          <a:prstGeom prst="rect">
            <a:avLst/>
          </a:prstGeom>
        </p:spPr>
      </p:pic>
      <p:pic>
        <p:nvPicPr>
          <p:cNvPr id="22" name="Image 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34042" y="3966633"/>
            <a:ext cx="25403" cy="3848100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A4BC0585-B9E9-4AAE-854E-9E6108C3079C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058040" cy="385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13000" kern="0" spc="-39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Задачи на сегодня</a:t>
            </a:r>
            <a:endParaRPr lang="en-US" sz="130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927" y="0"/>
            <a:ext cx="12168121" cy="1371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940492" y="6858000"/>
            <a:ext cx="4763095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Результаты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23548743" y="457200"/>
            <a:ext cx="381048" cy="3810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23548743" y="12877800"/>
            <a:ext cx="381048" cy="3810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 rot="21599078">
            <a:off x="9659607" y="13103808"/>
            <a:ext cx="2582656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3044530" y="8737600"/>
            <a:ext cx="7062082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Работа в GitHub</a:t>
            </a:r>
            <a:endParaRPr lang="en-US" sz="6000" dirty="0"/>
          </a:p>
        </p:txBody>
      </p:sp>
      <p:sp>
        <p:nvSpPr>
          <p:cNvPr id="10" name="Text 7"/>
          <p:cNvSpPr/>
          <p:nvPr/>
        </p:nvSpPr>
        <p:spPr>
          <a:xfrm>
            <a:off x="16131016" y="4978400"/>
            <a:ext cx="687155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Проектирование</a:t>
            </a:r>
            <a:endParaRPr lang="en-US" sz="6000" dirty="0"/>
          </a:p>
        </p:txBody>
      </p:sp>
      <p:sp>
        <p:nvSpPr>
          <p:cNvPr id="11" name="Text 8"/>
          <p:cNvSpPr/>
          <p:nvPr/>
        </p:nvSpPr>
        <p:spPr>
          <a:xfrm>
            <a:off x="13044530" y="2184400"/>
            <a:ext cx="5626803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Актуальность</a:t>
            </a:r>
            <a:endParaRPr lang="en-US" sz="6000" dirty="0"/>
          </a:p>
        </p:txBody>
      </p:sp>
      <p:sp>
        <p:nvSpPr>
          <p:cNvPr id="12" name="Text 9"/>
          <p:cNvSpPr/>
          <p:nvPr/>
        </p:nvSpPr>
        <p:spPr>
          <a:xfrm>
            <a:off x="20297137" y="3098800"/>
            <a:ext cx="3531041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Аналоги</a:t>
            </a:r>
            <a:endParaRPr lang="en-US" sz="6000" dirty="0"/>
          </a:p>
        </p:txBody>
      </p:sp>
      <p:sp>
        <p:nvSpPr>
          <p:cNvPr id="13" name="Text 10"/>
          <p:cNvSpPr/>
          <p:nvPr/>
        </p:nvSpPr>
        <p:spPr>
          <a:xfrm>
            <a:off x="15940492" y="10617200"/>
            <a:ext cx="7062083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6000" kern="0" spc="-120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Работа в команде</a:t>
            </a:r>
            <a:endParaRPr lang="en-US" sz="6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660" y="254000"/>
            <a:ext cx="486306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Contributions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723" y="444500"/>
            <a:ext cx="14949768" cy="51054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2289" y="9398000"/>
            <a:ext cx="14949768" cy="40640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2289" y="5549900"/>
            <a:ext cx="14954259" cy="3848844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8631D1AF-D94E-4DBD-B724-73435825E248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600785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Visitors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797" y="254000"/>
            <a:ext cx="14822753" cy="128397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7EC10DB-59A6-4EAC-B190-47C745A60CFC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600785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Commits</a:t>
            </a:r>
            <a:endParaRPr lang="en-US" sz="48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898" y="1485900"/>
            <a:ext cx="19674759" cy="111252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49F105-C6FE-4969-884E-519B89894E2B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5183291-A2A5-4E10-8F49-C47ACCEDBBD7}"/>
              </a:ext>
            </a:extLst>
          </p:cNvPr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600785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Code frequency</a:t>
            </a:r>
            <a:endParaRPr lang="en-US" sz="48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0276" y="1409700"/>
            <a:ext cx="18353794" cy="108839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845FF79-F964-40EC-8BD1-9CD694E0D8A5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73C22B4-A7F0-4BFB-A756-CF3F6DFCDB48}"/>
              </a:ext>
            </a:extLst>
          </p:cNvPr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600785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Network graph</a:t>
            </a:r>
            <a:endParaRPr lang="en-US" sz="48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5762" y="6418684"/>
            <a:ext cx="10453407" cy="38227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771" y="3467100"/>
            <a:ext cx="11367524" cy="2415778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39692" y="3472284"/>
            <a:ext cx="9843730" cy="2400300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49168" y="6380584"/>
            <a:ext cx="10466108" cy="3289300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45859F25-C335-4B10-8FCC-48C4FD9A628A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53700982-052B-47A6-BF7B-9ECB6AEBD97D}"/>
              </a:ext>
            </a:extLst>
          </p:cNvPr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908" y="0"/>
            <a:ext cx="13057232" cy="12839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063" y="254000"/>
            <a:ext cx="861167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FFFFFF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Итоги: полученный опыт, основные выводы</a:t>
            </a:r>
            <a:endParaRPr lang="en-US" sz="48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B146AE7-A4CF-4AC3-A6F8-E42F883E67FC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71A3B58E-11E1-4FCC-9F51-B41CCF46A179}"/>
              </a:ext>
            </a:extLst>
          </p:cNvPr>
          <p:cNvSpPr/>
          <p:nvPr/>
        </p:nvSpPr>
        <p:spPr>
          <a:xfrm rot="21599078">
            <a:off x="21168908" y="13103814"/>
            <a:ext cx="276047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4953619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Дегустация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226" y="0"/>
            <a:ext cx="12180822" cy="1371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599078">
            <a:off x="9669614" y="13103808"/>
            <a:ext cx="2562641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73145" y="558800"/>
            <a:ext cx="5570760" cy="4772665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159" y="7607300"/>
            <a:ext cx="4394749" cy="4559300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108" y="7607300"/>
            <a:ext cx="4940918" cy="45593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A330AF4B-ECB5-48AF-937B-F8BD7F7EC390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37DCF3-348E-475F-988B-936D944D4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52883" y="5612523"/>
            <a:ext cx="5964133" cy="79521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2B3955-98A4-41C6-B83D-28AEFBE8B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57404" y="6644134"/>
            <a:ext cx="4493173" cy="59908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3A374-9524-4D07-BE4B-DCA61F1ED4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3632"/>
          <a:stretch/>
        </p:blipFill>
        <p:spPr>
          <a:xfrm>
            <a:off x="3121236" y="1549400"/>
            <a:ext cx="5712718" cy="6578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C671EA-FFA7-4B33-AFCA-99BC6E1046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6940" y="4178300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245" y="9442450"/>
            <a:ext cx="1206651" cy="1206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219927" y="9309100"/>
            <a:ext cx="759554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София (девушка Дениса)</a:t>
            </a:r>
            <a:endParaRPr lang="en-US" sz="4800" dirty="0"/>
          </a:p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общежитие 6 · 20 лет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16127" y="508000"/>
            <a:ext cx="22884027" cy="6879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0"/>
              </a:lnSpc>
              <a:buNone/>
            </a:pPr>
            <a:r>
              <a:rPr lang="en-US" sz="12500" kern="0" spc="-375" dirty="0">
                <a:solidFill>
                  <a:srgbClr val="E1EEE6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“Вот всем детям россии в день бы пять ягодок. И дети были бы здоровее…
</a:t>
            </a:r>
            <a:endParaRPr lang="en-US" sz="12500" dirty="0"/>
          </a:p>
          <a:p>
            <a:pPr marL="0" indent="0" algn="l">
              <a:lnSpc>
                <a:spcPts val="12500"/>
              </a:lnSpc>
              <a:buNone/>
            </a:pPr>
            <a:r>
              <a:rPr lang="en-US" sz="12500" kern="0" spc="-375" dirty="0">
                <a:solidFill>
                  <a:srgbClr val="E1EEE6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 вкуснее.”</a:t>
            </a:r>
            <a:endParaRPr lang="en-US" sz="12500" dirty="0"/>
          </a:p>
        </p:txBody>
      </p:sp>
      <p:sp>
        <p:nvSpPr>
          <p:cNvPr id="6" name="Text 3"/>
          <p:cNvSpPr/>
          <p:nvPr/>
        </p:nvSpPr>
        <p:spPr>
          <a:xfrm rot="21599078">
            <a:off x="10836571" y="13091122"/>
            <a:ext cx="2714031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4B47BFFC-F2C0-41F8-B220-8B39AAACDF6E}"/>
              </a:ext>
            </a:extLst>
          </p:cNvPr>
          <p:cNvSpPr/>
          <p:nvPr/>
        </p:nvSpPr>
        <p:spPr>
          <a:xfrm rot="21599078">
            <a:off x="482722" y="13091187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FFFFFF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24260032" cy="622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0"/>
              </a:lnSpc>
              <a:buNone/>
            </a:pPr>
            <a:r>
              <a:rPr lang="en-US" sz="21000" kern="0" spc="-630" dirty="0">
                <a:solidFill>
                  <a:srgbClr val="00CE93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Спасибо за внимание!</a:t>
            </a:r>
            <a:endParaRPr lang="en-US" sz="21000" dirty="0"/>
          </a:p>
        </p:txBody>
      </p:sp>
      <p:sp>
        <p:nvSpPr>
          <p:cNvPr id="3" name="Text 1"/>
          <p:cNvSpPr/>
          <p:nvPr/>
        </p:nvSpPr>
        <p:spPr>
          <a:xfrm>
            <a:off x="508063" y="8966200"/>
            <a:ext cx="759554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Готовы ответить на все ваши вопросы</a:t>
            </a:r>
            <a:r>
              <a:rPr lang="en-US" sz="4800" kern="0" spc="-96" dirty="0">
                <a:solidFill>
                  <a:srgbClr val="E1EEE6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4800" dirty="0"/>
          </a:p>
        </p:txBody>
      </p:sp>
      <p:sp>
        <p:nvSpPr>
          <p:cNvPr id="4" name="Shape 2"/>
          <p:cNvSpPr/>
          <p:nvPr/>
        </p:nvSpPr>
        <p:spPr>
          <a:xfrm>
            <a:off x="508063" y="12217400"/>
            <a:ext cx="1244756" cy="1244600"/>
          </a:xfrm>
          <a:prstGeom prst="ellipse">
            <a:avLst/>
          </a:prstGeom>
          <a:solidFill>
            <a:srgbClr val="E1EEE6">
              <a:alpha val="10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22634229" y="12217400"/>
            <a:ext cx="1244756" cy="1244600"/>
          </a:xfrm>
          <a:prstGeom prst="ellipse">
            <a:avLst/>
          </a:prstGeom>
          <a:solidFill>
            <a:srgbClr val="E1EEE6">
              <a:alpha val="100000"/>
            </a:srgbClr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473769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Актуальность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3873984" y="3962400"/>
            <a:ext cx="7112889" cy="196850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772371" y="3962400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Получение прибыли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797775" y="5334000"/>
            <a:ext cx="7265308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для малого и среднего бизнеса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12790499" y="3962400"/>
            <a:ext cx="8344943" cy="25654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13298690" y="3962400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Экономия времени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12714289" y="5334000"/>
            <a:ext cx="8497362" cy="134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предполагает прямую доставку без привлечения сторонних служб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 rot="21599078">
            <a:off x="10934012" y="13103789"/>
            <a:ext cx="251914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5349" y="7416800"/>
            <a:ext cx="1270159" cy="127000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34242" y="7416800"/>
            <a:ext cx="1270159" cy="1270000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0B7F5C4D-87EC-46B6-85AD-570B5C241DC5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660" y="457200"/>
            <a:ext cx="5880835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Аналоги</a:t>
            </a:r>
            <a:endParaRPr lang="en-US" sz="48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574997" y="5359400"/>
            <a:ext cx="8901563" cy="14605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574997" y="5359400"/>
            <a:ext cx="91147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Отличие #1: 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1574997" y="5956300"/>
            <a:ext cx="9043704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рассчитан на масштабную сеть пекарен с широкой географией.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1574997" y="3708400"/>
            <a:ext cx="8901563" cy="1028700"/>
          </a:xfrm>
          <a:prstGeom prst="rect">
            <a:avLst/>
          </a:prstGeom>
          <a:noFill/>
          <a:ln/>
        </p:spPr>
      </p:sp>
      <p:sp>
        <p:nvSpPr>
          <p:cNvPr id="8" name="Text 6"/>
          <p:cNvSpPr/>
          <p:nvPr/>
        </p:nvSpPr>
        <p:spPr>
          <a:xfrm>
            <a:off x="1574997" y="3708400"/>
            <a:ext cx="91147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Сайт Crumbl Cookies</a:t>
            </a:r>
            <a:endParaRPr lang="en-US" sz="4000" dirty="0"/>
          </a:p>
        </p:txBody>
      </p:sp>
      <p:sp>
        <p:nvSpPr>
          <p:cNvPr id="9" name="Text 7"/>
          <p:cNvSpPr/>
          <p:nvPr/>
        </p:nvSpPr>
        <p:spPr>
          <a:xfrm>
            <a:off x="1574997" y="4305300"/>
            <a:ext cx="904370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послужил аналогом для нашего проекта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1574997" y="7442200"/>
            <a:ext cx="8901563" cy="1460500"/>
          </a:xfrm>
          <a:prstGeom prst="rect">
            <a:avLst/>
          </a:prstGeom>
          <a:noFill/>
          <a:ln/>
        </p:spPr>
      </p:sp>
      <p:sp>
        <p:nvSpPr>
          <p:cNvPr id="11" name="Text 9"/>
          <p:cNvSpPr/>
          <p:nvPr/>
        </p:nvSpPr>
        <p:spPr>
          <a:xfrm>
            <a:off x="1574997" y="7442200"/>
            <a:ext cx="91147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Отличие #2: </a:t>
            </a:r>
            <a:endParaRPr lang="en-US" sz="4000" dirty="0"/>
          </a:p>
        </p:txBody>
      </p:sp>
      <p:sp>
        <p:nvSpPr>
          <p:cNvPr id="12" name="Text 10"/>
          <p:cNvSpPr/>
          <p:nvPr/>
        </p:nvSpPr>
        <p:spPr>
          <a:xfrm>
            <a:off x="1574997" y="8039100"/>
            <a:ext cx="9043704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непостоянный ассортимент, меняющийся каждую неделю.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1574997" y="9525000"/>
            <a:ext cx="8901563" cy="1028700"/>
          </a:xfrm>
          <a:prstGeom prst="rect">
            <a:avLst/>
          </a:prstGeom>
          <a:noFill/>
          <a:ln/>
        </p:spPr>
      </p:sp>
      <p:sp>
        <p:nvSpPr>
          <p:cNvPr id="14" name="Text 12"/>
          <p:cNvSpPr/>
          <p:nvPr/>
        </p:nvSpPr>
        <p:spPr>
          <a:xfrm>
            <a:off x="1574997" y="9525000"/>
            <a:ext cx="91147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Отличие #3 </a:t>
            </a:r>
            <a:endParaRPr lang="en-US" sz="4000" dirty="0"/>
          </a:p>
        </p:txBody>
      </p:sp>
      <p:sp>
        <p:nvSpPr>
          <p:cNvPr id="15" name="Text 13"/>
          <p:cNvSpPr/>
          <p:nvPr/>
        </p:nvSpPr>
        <p:spPr>
          <a:xfrm>
            <a:off x="1574996" y="10121901"/>
            <a:ext cx="911477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печенья </a:t>
            </a:r>
            <a:r>
              <a:rPr lang="en-US" sz="2800" dirty="0" err="1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премиум</a:t>
            </a: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800" dirty="0" err="1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класса</a:t>
            </a:r>
            <a:r>
              <a:rPr lang="ru-RU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(для буржуев)</a:t>
            </a: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2800" dirty="0"/>
          </a:p>
        </p:txBody>
      </p:sp>
      <p:pic>
        <p:nvPicPr>
          <p:cNvPr id="1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927" y="0"/>
            <a:ext cx="12168121" cy="13716000"/>
          </a:xfrm>
          <a:prstGeom prst="rect">
            <a:avLst/>
          </a:prstGeom>
        </p:spPr>
      </p:pic>
      <p:pic>
        <p:nvPicPr>
          <p:cNvPr id="17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75" y="304800"/>
            <a:ext cx="11406026" cy="6235700"/>
          </a:xfrm>
          <a:prstGeom prst="rect">
            <a:avLst/>
          </a:prstGeom>
        </p:spPr>
      </p:pic>
      <p:pic>
        <p:nvPicPr>
          <p:cNvPr id="18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9975" y="6858000"/>
            <a:ext cx="11406026" cy="62357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 rot="21599078">
            <a:off x="9659607" y="13103808"/>
            <a:ext cx="2582656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D4D0FE6E-3E64-4B0E-A781-2441B4E608EC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576652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Задачи проекта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3149994" y="2959100"/>
            <a:ext cx="18074359" cy="196850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149994" y="2959100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Задача #1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149994" y="4330700"/>
            <a:ext cx="1992772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разработать удобный и интуитивно понятный интерфейс для пользователей.</a:t>
            </a:r>
            <a:endParaRPr lang="en-US" sz="3600" dirty="0"/>
          </a:p>
        </p:txBody>
      </p:sp>
      <p:sp>
        <p:nvSpPr>
          <p:cNvPr id="6" name="Shape 4"/>
          <p:cNvSpPr/>
          <p:nvPr/>
        </p:nvSpPr>
        <p:spPr>
          <a:xfrm>
            <a:off x="3149994" y="5753100"/>
            <a:ext cx="13628803" cy="19685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3149994" y="5753100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Задача #2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3149993" y="7124700"/>
            <a:ext cx="16400749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обеспечить высокую скорость и стабильность работы сайта.</a:t>
            </a:r>
            <a:endParaRPr lang="en-US" sz="3600" dirty="0"/>
          </a:p>
        </p:txBody>
      </p:sp>
      <p:sp>
        <p:nvSpPr>
          <p:cNvPr id="9" name="Shape 7"/>
          <p:cNvSpPr/>
          <p:nvPr/>
        </p:nvSpPr>
        <p:spPr>
          <a:xfrm>
            <a:off x="3149994" y="8547100"/>
            <a:ext cx="18074359" cy="25654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3149994" y="8547100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Задача #3</a:t>
            </a:r>
            <a:endParaRPr lang="en-US" sz="4800" dirty="0"/>
          </a:p>
        </p:txBody>
      </p:sp>
      <p:sp>
        <p:nvSpPr>
          <p:cNvPr id="11" name="Text 9"/>
          <p:cNvSpPr/>
          <p:nvPr/>
        </p:nvSpPr>
        <p:spPr>
          <a:xfrm>
            <a:off x="3149994" y="9918700"/>
            <a:ext cx="18226778" cy="134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создать эффективную систему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фильтров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для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точного выбора продукции.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8099909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проектирования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1823030" y="2738904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#1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823030" y="3698300"/>
            <a:ext cx="74946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определение бизнес-логики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1823030" y="4917829"/>
            <a:ext cx="4099949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#2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.1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1823030" y="5902243"/>
            <a:ext cx="7494674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проектирование базы данных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823030" y="7079063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2.2</a:t>
            </a:r>
            <a:endParaRPr lang="en-US" sz="4800" dirty="0"/>
          </a:p>
        </p:txBody>
      </p:sp>
      <p:sp>
        <p:nvSpPr>
          <p:cNvPr id="11" name="Text 9"/>
          <p:cNvSpPr/>
          <p:nvPr/>
        </p:nvSpPr>
        <p:spPr>
          <a:xfrm>
            <a:off x="1823030" y="7969443"/>
            <a:ext cx="8498528" cy="64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создание дизайна и 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frontend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части проекта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5A229E23-4B03-446F-9906-BA9B9831E803}"/>
              </a:ext>
            </a:extLst>
          </p:cNvPr>
          <p:cNvSpPr/>
          <p:nvPr/>
        </p:nvSpPr>
        <p:spPr>
          <a:xfrm>
            <a:off x="12193587" y="4917829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#4</a:t>
            </a:r>
            <a:endParaRPr lang="en-US" sz="48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E20EB2FF-D5C0-410F-A755-8169808FC013}"/>
              </a:ext>
            </a:extLst>
          </p:cNvPr>
          <p:cNvSpPr/>
          <p:nvPr/>
        </p:nvSpPr>
        <p:spPr>
          <a:xfrm>
            <a:off x="12193587" y="5947756"/>
            <a:ext cx="8386312" cy="64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объединение 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frontend 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с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backend.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en-US" sz="36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B2CFC45E-8565-4665-BE59-394F83F68042}"/>
              </a:ext>
            </a:extLst>
          </p:cNvPr>
          <p:cNvSpPr/>
          <p:nvPr/>
        </p:nvSpPr>
        <p:spPr>
          <a:xfrm>
            <a:off x="12193587" y="7079063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#5</a:t>
            </a:r>
            <a:endParaRPr lang="en-US" sz="48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CDC58486-2CB0-4ED0-BA87-189CEAEFE14A}"/>
              </a:ext>
            </a:extLst>
          </p:cNvPr>
          <p:cNvSpPr/>
          <p:nvPr/>
        </p:nvSpPr>
        <p:spPr>
          <a:xfrm>
            <a:off x="12193587" y="8012891"/>
            <a:ext cx="4981727" cy="64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деплой приложения.</a:t>
            </a:r>
            <a:endParaRPr lang="en-US" sz="36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B8EC9872-AC53-42B3-802F-8C6CB0F3CFDE}"/>
              </a:ext>
            </a:extLst>
          </p:cNvPr>
          <p:cNvSpPr/>
          <p:nvPr/>
        </p:nvSpPr>
        <p:spPr>
          <a:xfrm>
            <a:off x="12193587" y="2749721"/>
            <a:ext cx="731611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Этап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3</a:t>
            </a:r>
            <a:endParaRPr lang="en-US" sz="4800" dirty="0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8B0F8CD9-C430-43CE-8BB4-CB7EFB1959C6}"/>
              </a:ext>
            </a:extLst>
          </p:cNvPr>
          <p:cNvSpPr/>
          <p:nvPr/>
        </p:nvSpPr>
        <p:spPr>
          <a:xfrm>
            <a:off x="12193587" y="3701812"/>
            <a:ext cx="5834156" cy="64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проектирование 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API.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623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233606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rgbClr val="000000">
                    <a:alpha val="100000"/>
                  </a:srgb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rgbClr val="000000">
                    <a:alpha val="100000"/>
                  </a:srgb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 выработка бизнес требований по прототипам.</a:t>
            </a:r>
            <a:endParaRPr lang="en-US" sz="4800" dirty="0"/>
          </a:p>
        </p:txBody>
      </p:sp>
      <p:sp>
        <p:nvSpPr>
          <p:cNvPr id="13" name="Text 11"/>
          <p:cNvSpPr/>
          <p:nvPr/>
        </p:nvSpPr>
        <p:spPr>
          <a:xfrm rot="21599078">
            <a:off x="10895908" y="13103906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rgbClr val="000000">
                    <a:alpha val="100000"/>
                  </a:srgb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92F400-6C49-4188-B47E-13358BD9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52" y="2130386"/>
            <a:ext cx="8370204" cy="472761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B465E1-A504-4BEC-B2A8-B919A38E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181" y="723900"/>
            <a:ext cx="8519657" cy="47393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09B3A08-CD93-4C4B-8496-53E0E5621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55" y="7426721"/>
            <a:ext cx="8857884" cy="498607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66FD3F2-01A6-458D-A72A-FE206F177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19" y="6289281"/>
            <a:ext cx="9519069" cy="53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3633239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2.1 проектирование </a:t>
            </a:r>
            <a:r>
              <a:rPr lang="en-US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PostgreSQL</a:t>
            </a: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.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 rot="21599078">
            <a:off x="21334371" y="13103907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EB999-9132-49B1-A9AA-A62EA44A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88" y="1046426"/>
            <a:ext cx="15215797" cy="12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63" y="254000"/>
            <a:ext cx="14662664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Этапы </a:t>
            </a:r>
            <a:r>
              <a:rPr lang="en-US" sz="4800" kern="0" spc="-96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#</a:t>
            </a: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2.2 создание концепт дизайна</a:t>
            </a:r>
            <a:b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ru-RU" sz="4800" kern="0" spc="-96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и дальнейшее проектирование фронт части </a:t>
            </a:r>
            <a:endParaRPr lang="en-US" sz="4800" dirty="0"/>
          </a:p>
        </p:txBody>
      </p:sp>
      <p:sp>
        <p:nvSpPr>
          <p:cNvPr id="13" name="Text 11"/>
          <p:cNvSpPr/>
          <p:nvPr/>
        </p:nvSpPr>
        <p:spPr>
          <a:xfrm rot="21599078">
            <a:off x="21334371" y="13103807"/>
            <a:ext cx="2595358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kern="0" spc="-66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KURABYE BISQUITS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CE7582C-C32D-42F2-A860-CBDB16E746A9}"/>
              </a:ext>
            </a:extLst>
          </p:cNvPr>
          <p:cNvSpPr/>
          <p:nvPr/>
        </p:nvSpPr>
        <p:spPr>
          <a:xfrm rot="21599078">
            <a:off x="457446" y="13103856"/>
            <a:ext cx="2227012" cy="461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00" kern="0" spc="-66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6-6301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1F10591-ECEB-4167-9F71-C4EB6D73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915" y="2003631"/>
            <a:ext cx="15129343" cy="107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625</Words>
  <Application>Microsoft Office PowerPoint</Application>
  <PresentationFormat>Произвольный</PresentationFormat>
  <Paragraphs>196</Paragraphs>
  <Slides>28</Slides>
  <Notes>28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Cascadia Code</vt:lpstr>
      <vt:lpstr>Cascadia Code SemiLight</vt:lpstr>
      <vt:lpstr>Cascadia Mono SemiBold</vt:lpstr>
      <vt:lpstr>Inter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llcky</cp:lastModifiedBy>
  <cp:revision>19</cp:revision>
  <dcterms:created xsi:type="dcterms:W3CDTF">2025-05-18T21:00:53Z</dcterms:created>
  <dcterms:modified xsi:type="dcterms:W3CDTF">2025-05-19T08:01:50Z</dcterms:modified>
</cp:coreProperties>
</file>